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5" d="100"/>
          <a:sy n="105" d="100"/>
        </p:scale>
        <p:origin x="120"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6795980-2D87-4EEF-9180-AF9A7DA5DC4C}" type="datetimeFigureOut">
              <a:rPr lang="ru-RU" smtClean="0"/>
              <a:t>11.05.2020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EF1E22-EC37-46D2-96F1-ABAF17F131C7}" type="slidenum">
              <a:rPr lang="ru-RU" smtClean="0"/>
              <a:t>‹#›</a:t>
            </a:fld>
            <a:endParaRPr lang="ru-RU"/>
          </a:p>
        </p:txBody>
      </p:sp>
    </p:spTree>
    <p:extLst>
      <p:ext uri="{BB962C8B-B14F-4D97-AF65-F5344CB8AC3E}">
        <p14:creationId xmlns:p14="http://schemas.microsoft.com/office/powerpoint/2010/main" val="4055896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6795980-2D87-4EEF-9180-AF9A7DA5DC4C}" type="datetimeFigureOut">
              <a:rPr lang="ru-RU" smtClean="0"/>
              <a:t>11.05.2020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EF1E22-EC37-46D2-96F1-ABAF17F131C7}" type="slidenum">
              <a:rPr lang="ru-RU" smtClean="0"/>
              <a:t>‹#›</a:t>
            </a:fld>
            <a:endParaRPr lang="ru-RU"/>
          </a:p>
        </p:txBody>
      </p:sp>
    </p:spTree>
    <p:extLst>
      <p:ext uri="{BB962C8B-B14F-4D97-AF65-F5344CB8AC3E}">
        <p14:creationId xmlns:p14="http://schemas.microsoft.com/office/powerpoint/2010/main" val="2826031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6795980-2D87-4EEF-9180-AF9A7DA5DC4C}" type="datetimeFigureOut">
              <a:rPr lang="ru-RU" smtClean="0"/>
              <a:t>11.05.2020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EF1E22-EC37-46D2-96F1-ABAF17F131C7}" type="slidenum">
              <a:rPr lang="ru-RU" smtClean="0"/>
              <a:t>‹#›</a:t>
            </a:fld>
            <a:endParaRPr lang="ru-RU"/>
          </a:p>
        </p:txBody>
      </p:sp>
    </p:spTree>
    <p:extLst>
      <p:ext uri="{BB962C8B-B14F-4D97-AF65-F5344CB8AC3E}">
        <p14:creationId xmlns:p14="http://schemas.microsoft.com/office/powerpoint/2010/main" val="1674239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6795980-2D87-4EEF-9180-AF9A7DA5DC4C}" type="datetimeFigureOut">
              <a:rPr lang="ru-RU" smtClean="0"/>
              <a:t>11.05.2020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EF1E22-EC37-46D2-96F1-ABAF17F131C7}" type="slidenum">
              <a:rPr lang="ru-RU" smtClean="0"/>
              <a:t>‹#›</a:t>
            </a:fld>
            <a:endParaRPr lang="ru-RU"/>
          </a:p>
        </p:txBody>
      </p:sp>
    </p:spTree>
    <p:extLst>
      <p:ext uri="{BB962C8B-B14F-4D97-AF65-F5344CB8AC3E}">
        <p14:creationId xmlns:p14="http://schemas.microsoft.com/office/powerpoint/2010/main" val="3100604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6795980-2D87-4EEF-9180-AF9A7DA5DC4C}" type="datetimeFigureOut">
              <a:rPr lang="ru-RU" smtClean="0"/>
              <a:t>11.05.2020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EF1E22-EC37-46D2-96F1-ABAF17F131C7}" type="slidenum">
              <a:rPr lang="ru-RU" smtClean="0"/>
              <a:t>‹#›</a:t>
            </a:fld>
            <a:endParaRPr lang="ru-RU"/>
          </a:p>
        </p:txBody>
      </p:sp>
    </p:spTree>
    <p:extLst>
      <p:ext uri="{BB962C8B-B14F-4D97-AF65-F5344CB8AC3E}">
        <p14:creationId xmlns:p14="http://schemas.microsoft.com/office/powerpoint/2010/main" val="1752039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6795980-2D87-4EEF-9180-AF9A7DA5DC4C}" type="datetimeFigureOut">
              <a:rPr lang="ru-RU" smtClean="0"/>
              <a:t>11.05.2020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EF1E22-EC37-46D2-96F1-ABAF17F131C7}" type="slidenum">
              <a:rPr lang="ru-RU" smtClean="0"/>
              <a:t>‹#›</a:t>
            </a:fld>
            <a:endParaRPr lang="ru-RU"/>
          </a:p>
        </p:txBody>
      </p:sp>
    </p:spTree>
    <p:extLst>
      <p:ext uri="{BB962C8B-B14F-4D97-AF65-F5344CB8AC3E}">
        <p14:creationId xmlns:p14="http://schemas.microsoft.com/office/powerpoint/2010/main" val="3428940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6795980-2D87-4EEF-9180-AF9A7DA5DC4C}" type="datetimeFigureOut">
              <a:rPr lang="ru-RU" smtClean="0"/>
              <a:t>11.05.2020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AEF1E22-EC37-46D2-96F1-ABAF17F131C7}" type="slidenum">
              <a:rPr lang="ru-RU" smtClean="0"/>
              <a:t>‹#›</a:t>
            </a:fld>
            <a:endParaRPr lang="ru-RU"/>
          </a:p>
        </p:txBody>
      </p:sp>
    </p:spTree>
    <p:extLst>
      <p:ext uri="{BB962C8B-B14F-4D97-AF65-F5344CB8AC3E}">
        <p14:creationId xmlns:p14="http://schemas.microsoft.com/office/powerpoint/2010/main" val="2413268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6795980-2D87-4EEF-9180-AF9A7DA5DC4C}" type="datetimeFigureOut">
              <a:rPr lang="ru-RU" smtClean="0"/>
              <a:t>11.05.2020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AEF1E22-EC37-46D2-96F1-ABAF17F131C7}" type="slidenum">
              <a:rPr lang="ru-RU" smtClean="0"/>
              <a:t>‹#›</a:t>
            </a:fld>
            <a:endParaRPr lang="ru-RU"/>
          </a:p>
        </p:txBody>
      </p:sp>
    </p:spTree>
    <p:extLst>
      <p:ext uri="{BB962C8B-B14F-4D97-AF65-F5344CB8AC3E}">
        <p14:creationId xmlns:p14="http://schemas.microsoft.com/office/powerpoint/2010/main" val="356710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6795980-2D87-4EEF-9180-AF9A7DA5DC4C}" type="datetimeFigureOut">
              <a:rPr lang="ru-RU" smtClean="0"/>
              <a:t>11.05.2020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AEF1E22-EC37-46D2-96F1-ABAF17F131C7}" type="slidenum">
              <a:rPr lang="ru-RU" smtClean="0"/>
              <a:t>‹#›</a:t>
            </a:fld>
            <a:endParaRPr lang="ru-RU"/>
          </a:p>
        </p:txBody>
      </p:sp>
    </p:spTree>
    <p:extLst>
      <p:ext uri="{BB962C8B-B14F-4D97-AF65-F5344CB8AC3E}">
        <p14:creationId xmlns:p14="http://schemas.microsoft.com/office/powerpoint/2010/main" val="2035892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6795980-2D87-4EEF-9180-AF9A7DA5DC4C}" type="datetimeFigureOut">
              <a:rPr lang="ru-RU" smtClean="0"/>
              <a:t>11.05.2020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EF1E22-EC37-46D2-96F1-ABAF17F131C7}" type="slidenum">
              <a:rPr lang="ru-RU" smtClean="0"/>
              <a:t>‹#›</a:t>
            </a:fld>
            <a:endParaRPr lang="ru-RU"/>
          </a:p>
        </p:txBody>
      </p:sp>
    </p:spTree>
    <p:extLst>
      <p:ext uri="{BB962C8B-B14F-4D97-AF65-F5344CB8AC3E}">
        <p14:creationId xmlns:p14="http://schemas.microsoft.com/office/powerpoint/2010/main" val="3199348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6795980-2D87-4EEF-9180-AF9A7DA5DC4C}" type="datetimeFigureOut">
              <a:rPr lang="ru-RU" smtClean="0"/>
              <a:t>11.05.2020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EF1E22-EC37-46D2-96F1-ABAF17F131C7}" type="slidenum">
              <a:rPr lang="ru-RU" smtClean="0"/>
              <a:t>‹#›</a:t>
            </a:fld>
            <a:endParaRPr lang="ru-RU"/>
          </a:p>
        </p:txBody>
      </p:sp>
    </p:spTree>
    <p:extLst>
      <p:ext uri="{BB962C8B-B14F-4D97-AF65-F5344CB8AC3E}">
        <p14:creationId xmlns:p14="http://schemas.microsoft.com/office/powerpoint/2010/main" val="2528235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795980-2D87-4EEF-9180-AF9A7DA5DC4C}" type="datetimeFigureOut">
              <a:rPr lang="ru-RU" smtClean="0"/>
              <a:t>11.05.2020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EF1E22-EC37-46D2-96F1-ABAF17F131C7}" type="slidenum">
              <a:rPr lang="ru-RU" smtClean="0"/>
              <a:t>‹#›</a:t>
            </a:fld>
            <a:endParaRPr lang="ru-RU"/>
          </a:p>
        </p:txBody>
      </p:sp>
    </p:spTree>
    <p:extLst>
      <p:ext uri="{BB962C8B-B14F-4D97-AF65-F5344CB8AC3E}">
        <p14:creationId xmlns:p14="http://schemas.microsoft.com/office/powerpoint/2010/main" val="2301000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374905"/>
            <a:ext cx="9144000" cy="1207007"/>
          </a:xfrm>
        </p:spPr>
        <p:txBody>
          <a:bodyPr>
            <a:normAutofit/>
          </a:bodyPr>
          <a:lstStyle/>
          <a:p>
            <a:r>
              <a:rPr lang="ru-RU" dirty="0" smtClean="0"/>
              <a:t>Причти о счастье</a:t>
            </a:r>
            <a:endParaRPr lang="ru-RU" dirty="0"/>
          </a:p>
        </p:txBody>
      </p:sp>
      <p:sp>
        <p:nvSpPr>
          <p:cNvPr id="3" name="Подзаголовок 2"/>
          <p:cNvSpPr>
            <a:spLocks noGrp="1"/>
          </p:cNvSpPr>
          <p:nvPr>
            <p:ph type="subTitle" idx="1"/>
          </p:nvPr>
        </p:nvSpPr>
        <p:spPr>
          <a:xfrm>
            <a:off x="1524000" y="2057400"/>
            <a:ext cx="9144000" cy="4471416"/>
          </a:xfrm>
        </p:spPr>
        <p:txBody>
          <a:bodyPr>
            <a:normAutofit fontScale="85000" lnSpcReduction="20000"/>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smtClean="0"/>
          </a:p>
          <a:p>
            <a:r>
              <a:rPr lang="ru-RU" dirty="0" smtClean="0">
                <a:latin typeface="Times New Roman" panose="02020603050405020304" pitchFamily="18" charset="0"/>
                <a:cs typeface="Times New Roman" panose="02020603050405020304" pitchFamily="18" charset="0"/>
              </a:rPr>
              <a:t>Эти </a:t>
            </a:r>
            <a:r>
              <a:rPr lang="ru-RU" dirty="0" smtClean="0">
                <a:latin typeface="Times New Roman" panose="02020603050405020304" pitchFamily="18" charset="0"/>
                <a:cs typeface="Times New Roman" panose="02020603050405020304" pitchFamily="18" charset="0"/>
              </a:rPr>
              <a:t>притчи помогут вашей душе достучаться до Вас, научиться ценить момент, наслаждаться маленькими радостями, по-философски легко переживать </a:t>
            </a:r>
            <a:r>
              <a:rPr lang="ru-RU" dirty="0" smtClean="0">
                <a:latin typeface="Times New Roman" panose="02020603050405020304" pitchFamily="18" charset="0"/>
                <a:cs typeface="Times New Roman" panose="02020603050405020304" pitchFamily="18" charset="0"/>
              </a:rPr>
              <a:t>жизненные неурядицы, разочарование</a:t>
            </a:r>
            <a:r>
              <a:rPr lang="ru-RU" dirty="0" smtClean="0">
                <a:latin typeface="Times New Roman" panose="02020603050405020304" pitchFamily="18" charset="0"/>
                <a:cs typeface="Times New Roman" panose="02020603050405020304" pitchFamily="18" charset="0"/>
              </a:rPr>
              <a:t>, обиду.</a:t>
            </a:r>
          </a:p>
          <a:p>
            <a:r>
              <a:rPr lang="ru-RU" dirty="0" smtClean="0">
                <a:latin typeface="Times New Roman" panose="02020603050405020304" pitchFamily="18" charset="0"/>
                <a:cs typeface="Times New Roman" panose="02020603050405020304" pitchFamily="18" charset="0"/>
              </a:rPr>
              <a:t>Рано или поздно каждый из нас отправляется на поиски себя. Иногда наш путь озаряет любовь, иногда – одиночество. Мы ищем: пробуем, трогаем, прислушиваемся… </a:t>
            </a:r>
            <a:endParaRPr lang="ru-RU"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048000" y="1911096"/>
            <a:ext cx="6324600" cy="2585323"/>
          </a:xfrm>
          <a:prstGeom prst="rect">
            <a:avLst/>
          </a:prstGeom>
        </p:spPr>
        <p:txBody>
          <a:bodyPr wrap="square">
            <a:spAutoFit/>
          </a:bodyPr>
          <a:lstStyle/>
          <a:p>
            <a:pPr algn="just"/>
            <a:r>
              <a:rPr lang="ru-RU" dirty="0">
                <a:latin typeface="Times New Roman" panose="02020603050405020304" pitchFamily="18" charset="0"/>
                <a:cs typeface="Times New Roman" panose="02020603050405020304" pitchFamily="18" charset="0"/>
              </a:rPr>
              <a:t>Хорошая притча, как мелодия, которую услышав однажды, уже невозможно забыть. Она остаётся в памяти надолго, а быть может даже навсегда. Такое сильное влияние имеют на человеческий разум эти творения фольклора или авторской мудрости. Особенность притч состоит в том, что они мало кого оставляют равнодушным. Притчи полезны и интересны людям разных возрастов, потому что они хранят в себе и передают мудрость тысячелетий. </a:t>
            </a:r>
            <a:endParaRPr lang="ru-RU" dirty="0" smtClean="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14629108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40715"/>
          </a:xfrm>
        </p:spPr>
        <p:txBody>
          <a:bodyPr>
            <a:normAutofit fontScale="90000"/>
          </a:bodyPr>
          <a:lstStyle/>
          <a:p>
            <a:pPr algn="ctr"/>
            <a:r>
              <a:rPr lang="ru-RU" dirty="0" smtClean="0"/>
              <a:t>Эхо</a:t>
            </a:r>
            <a:endParaRPr lang="ru-RU" dirty="0"/>
          </a:p>
        </p:txBody>
      </p:sp>
      <p:sp>
        <p:nvSpPr>
          <p:cNvPr id="3" name="Объект 2"/>
          <p:cNvSpPr>
            <a:spLocks noGrp="1"/>
          </p:cNvSpPr>
          <p:nvPr>
            <p:ph idx="1"/>
          </p:nvPr>
        </p:nvSpPr>
        <p:spPr>
          <a:xfrm>
            <a:off x="838200" y="1069848"/>
            <a:ext cx="10515600" cy="5458968"/>
          </a:xfrm>
        </p:spPr>
        <p:txBody>
          <a:bodyPr>
            <a:normAutofit fontScale="40000" lnSpcReduction="20000"/>
          </a:bodyPr>
          <a:lstStyle/>
          <a:p>
            <a:pPr marL="0" indent="0">
              <a:buNone/>
            </a:pPr>
            <a:r>
              <a:rPr lang="ru-RU" dirty="0" smtClean="0"/>
              <a:t> </a:t>
            </a:r>
            <a:r>
              <a:rPr lang="ru-RU" sz="3500" dirty="0" smtClean="0">
                <a:latin typeface="Times New Roman" panose="02020603050405020304" pitchFamily="18" charset="0"/>
                <a:cs typeface="Times New Roman" panose="02020603050405020304" pitchFamily="18" charset="0"/>
              </a:rPr>
              <a:t>Отец с сыном шли через горы. Мальчик споткнулся о камень, упал, больно</a:t>
            </a:r>
            <a:br>
              <a:rPr lang="ru-RU" sz="3500" dirty="0" smtClean="0">
                <a:latin typeface="Times New Roman" panose="02020603050405020304" pitchFamily="18" charset="0"/>
                <a:cs typeface="Times New Roman" panose="02020603050405020304" pitchFamily="18" charset="0"/>
              </a:rPr>
            </a:br>
            <a:r>
              <a:rPr lang="ru-RU" sz="3500" dirty="0" smtClean="0">
                <a:latin typeface="Times New Roman" panose="02020603050405020304" pitchFamily="18" charset="0"/>
                <a:cs typeface="Times New Roman" panose="02020603050405020304" pitchFamily="18" charset="0"/>
              </a:rPr>
              <a:t>ударился и закричал:</a:t>
            </a:r>
            <a:br>
              <a:rPr lang="ru-RU" sz="3500" dirty="0" smtClean="0">
                <a:latin typeface="Times New Roman" panose="02020603050405020304" pitchFamily="18" charset="0"/>
                <a:cs typeface="Times New Roman" panose="02020603050405020304" pitchFamily="18" charset="0"/>
              </a:rPr>
            </a:br>
            <a:r>
              <a:rPr lang="ru-RU" sz="3500" dirty="0" smtClean="0">
                <a:latin typeface="Times New Roman" panose="02020603050405020304" pitchFamily="18" charset="0"/>
                <a:cs typeface="Times New Roman" panose="02020603050405020304" pitchFamily="18" charset="0"/>
              </a:rPr>
              <a:t>– А-а-а-й!!!</a:t>
            </a:r>
            <a:br>
              <a:rPr lang="ru-RU" sz="3500" dirty="0" smtClean="0">
                <a:latin typeface="Times New Roman" panose="02020603050405020304" pitchFamily="18" charset="0"/>
                <a:cs typeface="Times New Roman" panose="02020603050405020304" pitchFamily="18" charset="0"/>
              </a:rPr>
            </a:br>
            <a:r>
              <a:rPr lang="ru-RU" sz="3500" dirty="0" smtClean="0">
                <a:latin typeface="Times New Roman" panose="02020603050405020304" pitchFamily="18" charset="0"/>
                <a:cs typeface="Times New Roman" panose="02020603050405020304" pitchFamily="18" charset="0"/>
              </a:rPr>
              <a:t>И тут же услышал откуда-то из-за горы голос, который повторил за ним:</a:t>
            </a:r>
            <a:br>
              <a:rPr lang="ru-RU" sz="3500" dirty="0" smtClean="0">
                <a:latin typeface="Times New Roman" panose="02020603050405020304" pitchFamily="18" charset="0"/>
                <a:cs typeface="Times New Roman" panose="02020603050405020304" pitchFamily="18" charset="0"/>
              </a:rPr>
            </a:br>
            <a:r>
              <a:rPr lang="ru-RU" sz="3500" dirty="0" smtClean="0">
                <a:latin typeface="Times New Roman" panose="02020603050405020304" pitchFamily="18" charset="0"/>
                <a:cs typeface="Times New Roman" panose="02020603050405020304" pitchFamily="18" charset="0"/>
              </a:rPr>
              <a:t>– А-а-а-й!!!</a:t>
            </a:r>
            <a:br>
              <a:rPr lang="ru-RU" sz="3500" dirty="0" smtClean="0">
                <a:latin typeface="Times New Roman" panose="02020603050405020304" pitchFamily="18" charset="0"/>
                <a:cs typeface="Times New Roman" panose="02020603050405020304" pitchFamily="18" charset="0"/>
              </a:rPr>
            </a:br>
            <a:r>
              <a:rPr lang="ru-RU" sz="3500" dirty="0" smtClean="0">
                <a:latin typeface="Times New Roman" panose="02020603050405020304" pitchFamily="18" charset="0"/>
                <a:cs typeface="Times New Roman" panose="02020603050405020304" pitchFamily="18" charset="0"/>
              </a:rPr>
              <a:t>Любопытство одержало верх над страхом, и мальчик прокричал:</a:t>
            </a:r>
            <a:br>
              <a:rPr lang="ru-RU" sz="3500" dirty="0" smtClean="0">
                <a:latin typeface="Times New Roman" panose="02020603050405020304" pitchFamily="18" charset="0"/>
                <a:cs typeface="Times New Roman" panose="02020603050405020304" pitchFamily="18" charset="0"/>
              </a:rPr>
            </a:br>
            <a:r>
              <a:rPr lang="ru-RU" sz="3500" dirty="0" smtClean="0">
                <a:latin typeface="Times New Roman" panose="02020603050405020304" pitchFamily="18" charset="0"/>
                <a:cs typeface="Times New Roman" panose="02020603050405020304" pitchFamily="18" charset="0"/>
              </a:rPr>
              <a:t>– Кто тут?</a:t>
            </a:r>
            <a:br>
              <a:rPr lang="ru-RU" sz="3500" dirty="0" smtClean="0">
                <a:latin typeface="Times New Roman" panose="02020603050405020304" pitchFamily="18" charset="0"/>
                <a:cs typeface="Times New Roman" panose="02020603050405020304" pitchFamily="18" charset="0"/>
              </a:rPr>
            </a:br>
            <a:r>
              <a:rPr lang="ru-RU" sz="3500" dirty="0" smtClean="0">
                <a:latin typeface="Times New Roman" panose="02020603050405020304" pitchFamily="18" charset="0"/>
                <a:cs typeface="Times New Roman" panose="02020603050405020304" pitchFamily="18" charset="0"/>
              </a:rPr>
              <a:t>И получил ответ:</a:t>
            </a:r>
            <a:br>
              <a:rPr lang="ru-RU" sz="3500" dirty="0" smtClean="0">
                <a:latin typeface="Times New Roman" panose="02020603050405020304" pitchFamily="18" charset="0"/>
                <a:cs typeface="Times New Roman" panose="02020603050405020304" pitchFamily="18" charset="0"/>
              </a:rPr>
            </a:br>
            <a:r>
              <a:rPr lang="ru-RU" sz="3500" dirty="0" smtClean="0">
                <a:latin typeface="Times New Roman" panose="02020603050405020304" pitchFamily="18" charset="0"/>
                <a:cs typeface="Times New Roman" panose="02020603050405020304" pitchFamily="18" charset="0"/>
              </a:rPr>
              <a:t>– Кто тут?</a:t>
            </a:r>
            <a:br>
              <a:rPr lang="ru-RU" sz="3500" dirty="0" smtClean="0">
                <a:latin typeface="Times New Roman" panose="02020603050405020304" pitchFamily="18" charset="0"/>
                <a:cs typeface="Times New Roman" panose="02020603050405020304" pitchFamily="18" charset="0"/>
              </a:rPr>
            </a:br>
            <a:r>
              <a:rPr lang="ru-RU" sz="3500" dirty="0" smtClean="0">
                <a:latin typeface="Times New Roman" panose="02020603050405020304" pitchFamily="18" charset="0"/>
                <a:cs typeface="Times New Roman" panose="02020603050405020304" pitchFamily="18" charset="0"/>
              </a:rPr>
              <a:t>Рассерженный, он закричал:</a:t>
            </a:r>
            <a:br>
              <a:rPr lang="ru-RU" sz="3500" dirty="0" smtClean="0">
                <a:latin typeface="Times New Roman" panose="02020603050405020304" pitchFamily="18" charset="0"/>
                <a:cs typeface="Times New Roman" panose="02020603050405020304" pitchFamily="18" charset="0"/>
              </a:rPr>
            </a:br>
            <a:r>
              <a:rPr lang="ru-RU" sz="3500" dirty="0" smtClean="0">
                <a:latin typeface="Times New Roman" panose="02020603050405020304" pitchFamily="18" charset="0"/>
                <a:cs typeface="Times New Roman" panose="02020603050405020304" pitchFamily="18" charset="0"/>
              </a:rPr>
              <a:t>– Трус!</a:t>
            </a:r>
            <a:br>
              <a:rPr lang="ru-RU" sz="3500" dirty="0" smtClean="0">
                <a:latin typeface="Times New Roman" panose="02020603050405020304" pitchFamily="18" charset="0"/>
                <a:cs typeface="Times New Roman" panose="02020603050405020304" pitchFamily="18" charset="0"/>
              </a:rPr>
            </a:br>
            <a:r>
              <a:rPr lang="ru-RU" sz="3500" dirty="0" smtClean="0">
                <a:latin typeface="Times New Roman" panose="02020603050405020304" pitchFamily="18" charset="0"/>
                <a:cs typeface="Times New Roman" panose="02020603050405020304" pitchFamily="18" charset="0"/>
              </a:rPr>
              <a:t>И услышал:</a:t>
            </a:r>
            <a:br>
              <a:rPr lang="ru-RU" sz="3500" dirty="0" smtClean="0">
                <a:latin typeface="Times New Roman" panose="02020603050405020304" pitchFamily="18" charset="0"/>
                <a:cs typeface="Times New Roman" panose="02020603050405020304" pitchFamily="18" charset="0"/>
              </a:rPr>
            </a:br>
            <a:r>
              <a:rPr lang="ru-RU" sz="3500" dirty="0" smtClean="0">
                <a:latin typeface="Times New Roman" panose="02020603050405020304" pitchFamily="18" charset="0"/>
                <a:cs typeface="Times New Roman" panose="02020603050405020304" pitchFamily="18" charset="0"/>
              </a:rPr>
              <a:t>– Трус!</a:t>
            </a:r>
            <a:br>
              <a:rPr lang="ru-RU" sz="3500" dirty="0" smtClean="0">
                <a:latin typeface="Times New Roman" panose="02020603050405020304" pitchFamily="18" charset="0"/>
                <a:cs typeface="Times New Roman" panose="02020603050405020304" pitchFamily="18" charset="0"/>
              </a:rPr>
            </a:br>
            <a:r>
              <a:rPr lang="ru-RU" sz="3500" dirty="0" smtClean="0">
                <a:latin typeface="Times New Roman" panose="02020603050405020304" pitchFamily="18" charset="0"/>
                <a:cs typeface="Times New Roman" panose="02020603050405020304" pitchFamily="18" charset="0"/>
              </a:rPr>
              <a:t>Мальчик посмотрел на отца и спросил:</a:t>
            </a:r>
            <a:br>
              <a:rPr lang="ru-RU" sz="3500" dirty="0" smtClean="0">
                <a:latin typeface="Times New Roman" panose="02020603050405020304" pitchFamily="18" charset="0"/>
                <a:cs typeface="Times New Roman" panose="02020603050405020304" pitchFamily="18" charset="0"/>
              </a:rPr>
            </a:br>
            <a:r>
              <a:rPr lang="ru-RU" sz="3500" dirty="0" smtClean="0">
                <a:latin typeface="Times New Roman" panose="02020603050405020304" pitchFamily="18" charset="0"/>
                <a:cs typeface="Times New Roman" panose="02020603050405020304" pitchFamily="18" charset="0"/>
              </a:rPr>
              <a:t>– Папа, что это?</a:t>
            </a:r>
            <a:br>
              <a:rPr lang="ru-RU" sz="3500" dirty="0" smtClean="0">
                <a:latin typeface="Times New Roman" panose="02020603050405020304" pitchFamily="18" charset="0"/>
                <a:cs typeface="Times New Roman" panose="02020603050405020304" pitchFamily="18" charset="0"/>
              </a:rPr>
            </a:br>
            <a:r>
              <a:rPr lang="ru-RU" sz="3500" dirty="0" smtClean="0">
                <a:latin typeface="Times New Roman" panose="02020603050405020304" pitchFamily="18" charset="0"/>
                <a:cs typeface="Times New Roman" panose="02020603050405020304" pitchFamily="18" charset="0"/>
              </a:rPr>
              <a:t>Мужчина, улыбаясь, крикнул:</a:t>
            </a:r>
            <a:br>
              <a:rPr lang="ru-RU" sz="3500" dirty="0" smtClean="0">
                <a:latin typeface="Times New Roman" panose="02020603050405020304" pitchFamily="18" charset="0"/>
                <a:cs typeface="Times New Roman" panose="02020603050405020304" pitchFamily="18" charset="0"/>
              </a:rPr>
            </a:br>
            <a:r>
              <a:rPr lang="ru-RU" sz="3500" dirty="0" smtClean="0">
                <a:latin typeface="Times New Roman" panose="02020603050405020304" pitchFamily="18" charset="0"/>
                <a:cs typeface="Times New Roman" panose="02020603050405020304" pitchFamily="18" charset="0"/>
              </a:rPr>
              <a:t>– Сын мой, будь внимателен, - и крикнул в горы: - Я тебя обожаю!</a:t>
            </a:r>
            <a:br>
              <a:rPr lang="ru-RU" sz="3500" dirty="0" smtClean="0">
                <a:latin typeface="Times New Roman" panose="02020603050405020304" pitchFamily="18" charset="0"/>
                <a:cs typeface="Times New Roman" panose="02020603050405020304" pitchFamily="18" charset="0"/>
              </a:rPr>
            </a:br>
            <a:r>
              <a:rPr lang="ru-RU" sz="3500" dirty="0" smtClean="0">
                <a:latin typeface="Times New Roman" panose="02020603050405020304" pitchFamily="18" charset="0"/>
                <a:cs typeface="Times New Roman" panose="02020603050405020304" pitchFamily="18" charset="0"/>
              </a:rPr>
              <a:t>И голос ответил:</a:t>
            </a:r>
            <a:br>
              <a:rPr lang="ru-RU" sz="3500" dirty="0" smtClean="0">
                <a:latin typeface="Times New Roman" panose="02020603050405020304" pitchFamily="18" charset="0"/>
                <a:cs typeface="Times New Roman" panose="02020603050405020304" pitchFamily="18" charset="0"/>
              </a:rPr>
            </a:br>
            <a:r>
              <a:rPr lang="ru-RU" sz="3500" dirty="0" smtClean="0">
                <a:latin typeface="Times New Roman" panose="02020603050405020304" pitchFamily="18" charset="0"/>
                <a:cs typeface="Times New Roman" panose="02020603050405020304" pitchFamily="18" charset="0"/>
              </a:rPr>
              <a:t>– Я тебя обожаю!</a:t>
            </a:r>
            <a:br>
              <a:rPr lang="ru-RU" sz="3500" dirty="0" smtClean="0">
                <a:latin typeface="Times New Roman" panose="02020603050405020304" pitchFamily="18" charset="0"/>
                <a:cs typeface="Times New Roman" panose="02020603050405020304" pitchFamily="18" charset="0"/>
              </a:rPr>
            </a:br>
            <a:r>
              <a:rPr lang="ru-RU" sz="3500" dirty="0" smtClean="0">
                <a:latin typeface="Times New Roman" panose="02020603050405020304" pitchFamily="18" charset="0"/>
                <a:cs typeface="Times New Roman" panose="02020603050405020304" pitchFamily="18" charset="0"/>
              </a:rPr>
              <a:t>Мужчина крикнул:</a:t>
            </a:r>
            <a:br>
              <a:rPr lang="ru-RU" sz="3500" dirty="0" smtClean="0">
                <a:latin typeface="Times New Roman" panose="02020603050405020304" pitchFamily="18" charset="0"/>
                <a:cs typeface="Times New Roman" panose="02020603050405020304" pitchFamily="18" charset="0"/>
              </a:rPr>
            </a:br>
            <a:r>
              <a:rPr lang="ru-RU" sz="3500" dirty="0" smtClean="0">
                <a:latin typeface="Times New Roman" panose="02020603050405020304" pitchFamily="18" charset="0"/>
                <a:cs typeface="Times New Roman" panose="02020603050405020304" pitchFamily="18" charset="0"/>
              </a:rPr>
              <a:t>– Ты – лучший!</a:t>
            </a:r>
            <a:br>
              <a:rPr lang="ru-RU" sz="3500" dirty="0" smtClean="0">
                <a:latin typeface="Times New Roman" panose="02020603050405020304" pitchFamily="18" charset="0"/>
                <a:cs typeface="Times New Roman" panose="02020603050405020304" pitchFamily="18" charset="0"/>
              </a:rPr>
            </a:br>
            <a:r>
              <a:rPr lang="ru-RU" sz="3500" dirty="0" smtClean="0">
                <a:latin typeface="Times New Roman" panose="02020603050405020304" pitchFamily="18" charset="0"/>
                <a:cs typeface="Times New Roman" panose="02020603050405020304" pitchFamily="18" charset="0"/>
              </a:rPr>
              <a:t>И голос ответил:</a:t>
            </a:r>
            <a:br>
              <a:rPr lang="ru-RU" sz="3500" dirty="0" smtClean="0">
                <a:latin typeface="Times New Roman" panose="02020603050405020304" pitchFamily="18" charset="0"/>
                <a:cs typeface="Times New Roman" panose="02020603050405020304" pitchFamily="18" charset="0"/>
              </a:rPr>
            </a:br>
            <a:r>
              <a:rPr lang="ru-RU" sz="3500" dirty="0" smtClean="0">
                <a:latin typeface="Times New Roman" panose="02020603050405020304" pitchFamily="18" charset="0"/>
                <a:cs typeface="Times New Roman" panose="02020603050405020304" pitchFamily="18" charset="0"/>
              </a:rPr>
              <a:t>– Ты – лучший!</a:t>
            </a:r>
            <a:br>
              <a:rPr lang="ru-RU" sz="3500" dirty="0" smtClean="0">
                <a:latin typeface="Times New Roman" panose="02020603050405020304" pitchFamily="18" charset="0"/>
                <a:cs typeface="Times New Roman" panose="02020603050405020304" pitchFamily="18" charset="0"/>
              </a:rPr>
            </a:br>
            <a:r>
              <a:rPr lang="ru-RU" sz="3500" dirty="0" smtClean="0">
                <a:latin typeface="Times New Roman" panose="02020603050405020304" pitchFamily="18" charset="0"/>
                <a:cs typeface="Times New Roman" panose="02020603050405020304" pitchFamily="18" charset="0"/>
              </a:rPr>
              <a:t>Ребенок был удивлен и ничего не понимал. Тогда отец объяснил ему:</a:t>
            </a:r>
            <a:br>
              <a:rPr lang="ru-RU" sz="3500" dirty="0" smtClean="0">
                <a:latin typeface="Times New Roman" panose="02020603050405020304" pitchFamily="18" charset="0"/>
                <a:cs typeface="Times New Roman" panose="02020603050405020304" pitchFamily="18" charset="0"/>
              </a:rPr>
            </a:br>
            <a:r>
              <a:rPr lang="ru-RU" sz="3500" dirty="0" smtClean="0">
                <a:latin typeface="Times New Roman" panose="02020603050405020304" pitchFamily="18" charset="0"/>
                <a:cs typeface="Times New Roman" panose="02020603050405020304" pitchFamily="18" charset="0"/>
              </a:rPr>
              <a:t>– Люди называют это эхом, но в действительности это есть жизнь. Возвращает</a:t>
            </a:r>
            <a:br>
              <a:rPr lang="ru-RU" sz="3500" dirty="0" smtClean="0">
                <a:latin typeface="Times New Roman" panose="02020603050405020304" pitchFamily="18" charset="0"/>
                <a:cs typeface="Times New Roman" panose="02020603050405020304" pitchFamily="18" charset="0"/>
              </a:rPr>
            </a:br>
            <a:r>
              <a:rPr lang="ru-RU" sz="3500" dirty="0" smtClean="0">
                <a:latin typeface="Times New Roman" panose="02020603050405020304" pitchFamily="18" charset="0"/>
                <a:cs typeface="Times New Roman" panose="02020603050405020304" pitchFamily="18" charset="0"/>
              </a:rPr>
              <a:t>тебе все, что ты говоришь и делаешь.</a:t>
            </a:r>
          </a:p>
          <a:p>
            <a:r>
              <a:rPr lang="ru-RU" sz="3500" dirty="0" smtClean="0">
                <a:latin typeface="Times New Roman" panose="02020603050405020304" pitchFamily="18" charset="0"/>
                <a:cs typeface="Times New Roman" panose="02020603050405020304" pitchFamily="18" charset="0"/>
              </a:rPr>
              <a:t>Мораль:</a:t>
            </a:r>
            <a:br>
              <a:rPr lang="ru-RU" sz="3500" dirty="0" smtClean="0">
                <a:latin typeface="Times New Roman" panose="02020603050405020304" pitchFamily="18" charset="0"/>
                <a:cs typeface="Times New Roman" panose="02020603050405020304" pitchFamily="18" charset="0"/>
              </a:rPr>
            </a:br>
            <a:r>
              <a:rPr lang="ru-RU" sz="3500" dirty="0" smtClean="0">
                <a:latin typeface="Times New Roman" panose="02020603050405020304" pitchFamily="18" charset="0"/>
                <a:cs typeface="Times New Roman" panose="02020603050405020304" pitchFamily="18" charset="0"/>
              </a:rPr>
              <a:t>Наша жизнь – это просто отражение наших действий. Если хочешь больше любви от мира – отдавай больше любви окружающим. Желаешь счастья – дай счастье тем, кто вокруг тебя. Хочешь улыбки от души – улыбнись от души тем, кого знаешь. Это касается всех аспектов жизни: она нам возвращает все, что мы ей дали. Наша жизнь – не совпадения, а отражение нас самих.</a:t>
            </a:r>
          </a:p>
          <a:p>
            <a:pPr marL="0"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0475" y="1069848"/>
            <a:ext cx="3964832" cy="3300984"/>
          </a:xfrm>
          <a:prstGeom prst="rect">
            <a:avLst/>
          </a:prstGeom>
        </p:spPr>
      </p:pic>
    </p:spTree>
    <p:extLst>
      <p:ext uri="{BB962C8B-B14F-4D97-AF65-F5344CB8AC3E}">
        <p14:creationId xmlns:p14="http://schemas.microsoft.com/office/powerpoint/2010/main" val="389068801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59003"/>
          </a:xfrm>
        </p:spPr>
        <p:txBody>
          <a:bodyPr>
            <a:normAutofit fontScale="90000"/>
          </a:bodyPr>
          <a:lstStyle/>
          <a:p>
            <a:pPr algn="ctr"/>
            <a:r>
              <a:rPr lang="ru-RU" dirty="0" smtClean="0"/>
              <a:t>Дом с зеркалами</a:t>
            </a:r>
            <a:endParaRPr lang="ru-RU" dirty="0"/>
          </a:p>
        </p:txBody>
      </p:sp>
      <p:sp>
        <p:nvSpPr>
          <p:cNvPr id="3" name="Объект 2"/>
          <p:cNvSpPr>
            <a:spLocks noGrp="1"/>
          </p:cNvSpPr>
          <p:nvPr>
            <p:ph idx="1"/>
          </p:nvPr>
        </p:nvSpPr>
        <p:spPr>
          <a:xfrm>
            <a:off x="728472" y="1188720"/>
            <a:ext cx="6879336" cy="5093208"/>
          </a:xfrm>
        </p:spPr>
        <p:txBody>
          <a:bodyPr>
            <a:normAutofit fontScale="85000" lnSpcReduction="20000"/>
          </a:bodyPr>
          <a:lstStyle/>
          <a:p>
            <a:pPr marL="0" indent="0">
              <a:buNone/>
            </a:pPr>
            <a:r>
              <a:rPr lang="ru-RU" sz="1900" dirty="0" smtClean="0">
                <a:latin typeface="Times New Roman" panose="02020603050405020304" pitchFamily="18" charset="0"/>
                <a:cs typeface="Times New Roman" panose="02020603050405020304" pitchFamily="18" charset="0"/>
              </a:rPr>
              <a:t>В одном небольшом городке на окраине стоял заброшенный дом. Как-то раз маленький щенок, искавший убежища от дневной жары, протиснулся в щель под дверью этого дома. Щенок медленно вскарабкался по старой деревянной лестнице, наткнулся на полуоткрытую дверь и медленно вошел. </a:t>
            </a:r>
          </a:p>
          <a:p>
            <a:pPr marL="0" indent="0">
              <a:buNone/>
            </a:pPr>
            <a:r>
              <a:rPr lang="ru-RU" sz="1900" dirty="0" smtClean="0">
                <a:latin typeface="Times New Roman" panose="02020603050405020304" pitchFamily="18" charset="0"/>
                <a:cs typeface="Times New Roman" panose="02020603050405020304" pitchFamily="18" charset="0"/>
              </a:rPr>
              <a:t>К большой радости он обнаружил, что внутри комнаты находилась тысяча щенков, которые рассматривали его так же внимательно, как и он их. Щенок завилял хвостом и стал поднимать прижатые ушки. Тысяча щенков сделали то же самое. Он улыбнулся и радостно залаял одному из них. И удивился еще больше: тысяча щенков радостно ответили ему. Щенок отдохнул, и с ним отдыхали его знакомые. </a:t>
            </a:r>
          </a:p>
          <a:p>
            <a:pPr marL="0" indent="0">
              <a:buNone/>
            </a:pPr>
            <a:r>
              <a:rPr lang="ru-RU" sz="1900" dirty="0" smtClean="0">
                <a:latin typeface="Times New Roman" panose="02020603050405020304" pitchFamily="18" charset="0"/>
                <a:cs typeface="Times New Roman" panose="02020603050405020304" pitchFamily="18" charset="0"/>
              </a:rPr>
              <a:t>Когда щенок покинул дом, он подумал: «Какое приятное место, буду почаще сюда заходить». </a:t>
            </a:r>
          </a:p>
          <a:p>
            <a:pPr marL="0" indent="0">
              <a:buNone/>
            </a:pPr>
            <a:r>
              <a:rPr lang="ru-RU" sz="1900" dirty="0" smtClean="0">
                <a:latin typeface="Times New Roman" panose="02020603050405020304" pitchFamily="18" charset="0"/>
                <a:cs typeface="Times New Roman" panose="02020603050405020304" pitchFamily="18" charset="0"/>
              </a:rPr>
              <a:t>Какое-то время спустя другой бездомный щенок зашел в тот же дом и в ту же комнату, только увидев тысячу других щенков, он почувствовал угрозу, потому что на него смотрели агрессивно. Он зарычал и увидел, как тысяча щенков зарычали на него. Когда щенок в страхе выбежал из комнаты, он подумал: «Какое ужасное место, никогда больше сюда не вернусь!» </a:t>
            </a:r>
          </a:p>
          <a:p>
            <a:pPr marL="0" indent="0">
              <a:buNone/>
            </a:pPr>
            <a:r>
              <a:rPr lang="ru-RU" sz="1900" dirty="0" smtClean="0">
                <a:latin typeface="Times New Roman" panose="02020603050405020304" pitchFamily="18" charset="0"/>
                <a:cs typeface="Times New Roman" panose="02020603050405020304" pitchFamily="18" charset="0"/>
              </a:rPr>
              <a:t>С крыши дома свисала старая вывеска, на которой было написано «Дом тысячи зеркал». </a:t>
            </a:r>
          </a:p>
          <a:p>
            <a:pPr marL="0" indent="0">
              <a:buNone/>
            </a:pPr>
            <a:r>
              <a:rPr lang="ru-RU" sz="1900" dirty="0" smtClean="0">
                <a:latin typeface="Times New Roman" panose="02020603050405020304" pitchFamily="18" charset="0"/>
                <a:cs typeface="Times New Roman" panose="02020603050405020304" pitchFamily="18" charset="0"/>
              </a:rPr>
              <a:t>Все лица мира – это зеркала. Лицо, которое мы носим внутри, мы показываем этому миру – иногда против своей воли. Мир возвращает нам то, что мы приносим ему: наши жесты, действия, импульсы. Если мы хотим, чтобы мир нам улыбался, то нужно просто улыбнуться ему</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5592" y="1399032"/>
            <a:ext cx="3706368" cy="3995928"/>
          </a:xfrm>
          <a:prstGeom prst="rect">
            <a:avLst/>
          </a:prstGeom>
        </p:spPr>
      </p:pic>
    </p:spTree>
    <p:extLst>
      <p:ext uri="{BB962C8B-B14F-4D97-AF65-F5344CB8AC3E}">
        <p14:creationId xmlns:p14="http://schemas.microsoft.com/office/powerpoint/2010/main" val="20207420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10897"/>
            <a:ext cx="10515600" cy="603503"/>
          </a:xfrm>
        </p:spPr>
        <p:txBody>
          <a:bodyPr>
            <a:normAutofit fontScale="90000"/>
          </a:bodyPr>
          <a:lstStyle/>
          <a:p>
            <a:pPr algn="ctr"/>
            <a:r>
              <a:rPr lang="ru-RU" dirty="0" smtClean="0"/>
              <a:t>Сколько стоит время</a:t>
            </a:r>
            <a:endParaRPr lang="ru-RU" dirty="0"/>
          </a:p>
        </p:txBody>
      </p:sp>
      <p:sp>
        <p:nvSpPr>
          <p:cNvPr id="3" name="Объект 2"/>
          <p:cNvSpPr>
            <a:spLocks noGrp="1"/>
          </p:cNvSpPr>
          <p:nvPr>
            <p:ph idx="1"/>
          </p:nvPr>
        </p:nvSpPr>
        <p:spPr>
          <a:xfrm>
            <a:off x="457200" y="1051560"/>
            <a:ext cx="6949440" cy="5577840"/>
          </a:xfrm>
        </p:spPr>
        <p:txBody>
          <a:bodyPr>
            <a:normAutofit fontScale="47500" lnSpcReduction="20000"/>
          </a:bodyPr>
          <a:lstStyle/>
          <a:p>
            <a:pPr marL="0" indent="0">
              <a:buNone/>
            </a:pPr>
            <a:r>
              <a:rPr lang="ru-RU" dirty="0">
                <a:latin typeface="Times New Roman" panose="02020603050405020304" pitchFamily="18" charset="0"/>
                <a:cs typeface="Times New Roman" panose="02020603050405020304" pitchFamily="18" charset="0"/>
              </a:rPr>
              <a:t>Представьте себе, что существует банк, который каждое утро зачисляет на ваш счёт сумму в 86 400 долларов, и каждый вечер списывает полностью остаток, который вы не использовали в течение дня. Что бы вы делали? Конечно, снимали бы со счета ежедневно до конца дня все до последней копейки.</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У каждого из нас есть такой банк. Каждое утро этот банк кладет на наш счет 86 400 секунд. Каждую ночь этот банк снимает с нашего счета и относит в потери то количество времени, которое не было использовано на что-то хорошее. Этот банк не позволяет накоплений и не сохраняет остатков.</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Каждый день нам открывают новый счет, и каждую ночь уничтожают сальдо дня. Если не используем депозит в течение дня- это наши потери. Ничего нельзя вернуть, ничего нельзя изменить, не существует переноса остатков на завтра...</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Мы можем жить только настоящим депозитом сегодняшнего дня. И лучше потратить как можно больше на здоровье, счастье и успех. Время идет. Используем же его по максимуму в течение дня</a:t>
            </a: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Цену </a:t>
            </a:r>
            <a:r>
              <a:rPr lang="ru-RU" dirty="0">
                <a:latin typeface="Times New Roman" panose="02020603050405020304" pitchFamily="18" charset="0"/>
                <a:cs typeface="Times New Roman" panose="02020603050405020304" pitchFamily="18" charset="0"/>
              </a:rPr>
              <a:t>времени модно реально почувствовать, ощутить. Любой студент скажет, сколько стоит год учебы, когда сдает годовой экзамен.</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Любая мать скажет, сколько стоит первый месяц жизни ребенка, которого она родила.</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Любой ребенок скажет, сколько стоит один день в ожидании , что завтра Дед Мороз принесет ему подарок.</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Любой влюбленный скажет, сколько стоит час ожидания перед тем, как он увидится с любимой.</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Любой пассажир, опоздавший на поезд, скажет , сколько стоит одна минута.</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Любой человек, переживший аварию, скажет, сколько стоит одна секунда,</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Любой чемпион скажет, сколько стоит одна сотая секунды..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Время не ждет никого. Поэтому неплохо было бы научиться ценить время, каждый его момент, особенно когда рядом кто-то очень близкий и дорогой. Время- это единственная невосполнимая ценность, ничто не дается нам так легко и не стоит так дорого.</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Время не ждет никого. Вчера- это уже история, завтра- загадка, сегодня- подарок, который так и называется- НАСТОЯЩЕЕ.</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0416" y="1252728"/>
            <a:ext cx="4078037" cy="4956048"/>
          </a:xfrm>
          <a:prstGeom prst="rect">
            <a:avLst/>
          </a:prstGeom>
        </p:spPr>
      </p:pic>
    </p:spTree>
    <p:extLst>
      <p:ext uri="{BB962C8B-B14F-4D97-AF65-F5344CB8AC3E}">
        <p14:creationId xmlns:p14="http://schemas.microsoft.com/office/powerpoint/2010/main" val="2650712133"/>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63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92025"/>
            <a:ext cx="10515600" cy="704088"/>
          </a:xfrm>
        </p:spPr>
        <p:txBody>
          <a:bodyPr>
            <a:normAutofit/>
          </a:bodyPr>
          <a:lstStyle/>
          <a:p>
            <a:pPr algn="ctr"/>
            <a:r>
              <a:rPr lang="ru-RU" dirty="0" smtClean="0"/>
              <a:t>Сосуд жизни</a:t>
            </a:r>
            <a:endParaRPr lang="ru-RU" dirty="0"/>
          </a:p>
        </p:txBody>
      </p:sp>
      <p:sp>
        <p:nvSpPr>
          <p:cNvPr id="3" name="Объект 2"/>
          <p:cNvSpPr>
            <a:spLocks noGrp="1"/>
          </p:cNvSpPr>
          <p:nvPr>
            <p:ph idx="1"/>
          </p:nvPr>
        </p:nvSpPr>
        <p:spPr>
          <a:xfrm>
            <a:off x="265176" y="1042416"/>
            <a:ext cx="6784848" cy="5468112"/>
          </a:xfrm>
        </p:spPr>
        <p:txBody>
          <a:bodyPr>
            <a:normAutofit fontScale="47500" lnSpcReduction="20000"/>
          </a:bodyPr>
          <a:lstStyle/>
          <a:p>
            <a:pPr marL="0" indent="0">
              <a:buNone/>
            </a:pPr>
            <a:r>
              <a:rPr lang="ru-RU" i="1" dirty="0" smtClean="0">
                <a:latin typeface="Times New Roman" panose="02020603050405020304" pitchFamily="18" charset="0"/>
                <a:cs typeface="Times New Roman" panose="02020603050405020304" pitchFamily="18" charset="0"/>
              </a:rPr>
              <a:t>Однажды, </a:t>
            </a:r>
            <a:r>
              <a:rPr lang="ru-RU" b="1" i="1" dirty="0" smtClean="0">
                <a:latin typeface="Times New Roman" panose="02020603050405020304" pitchFamily="18" charset="0"/>
                <a:cs typeface="Times New Roman" panose="02020603050405020304" pitchFamily="18" charset="0"/>
              </a:rPr>
              <a:t>один мудрец</a:t>
            </a:r>
            <a:r>
              <a:rPr lang="ru-RU" i="1" dirty="0" smtClean="0">
                <a:latin typeface="Times New Roman" panose="02020603050405020304" pitchFamily="18" charset="0"/>
                <a:cs typeface="Times New Roman" panose="02020603050405020304" pitchFamily="18" charset="0"/>
              </a:rPr>
              <a:t>, находясь в кругу своих учеников, проделал следующее. Он наполнил до краев большой стеклянный сосуд крупными камнями. Сделав это, мудрец спросил у учеников – а полон ли этот сосуд? Ученики ответили, что сосуд полон.</a:t>
            </a:r>
            <a:endParaRPr lang="ru-RU" dirty="0" smtClean="0">
              <a:latin typeface="Times New Roman" panose="02020603050405020304" pitchFamily="18" charset="0"/>
              <a:cs typeface="Times New Roman" panose="02020603050405020304" pitchFamily="18" charset="0"/>
            </a:endParaRPr>
          </a:p>
          <a:p>
            <a:pPr marL="0" indent="0">
              <a:buNone/>
            </a:pPr>
            <a:r>
              <a:rPr lang="ru-RU" i="1" dirty="0" smtClean="0">
                <a:latin typeface="Times New Roman" panose="02020603050405020304" pitchFamily="18" charset="0"/>
                <a:cs typeface="Times New Roman" panose="02020603050405020304" pitchFamily="18" charset="0"/>
              </a:rPr>
              <a:t>Затем Учитель взял мешочек с мелкими камушками, высыпал камушки в сосуд и легонько встряхнул его несколько раз. Камушки оказались в промежутках между крупными камнями и заполнили их. Мудрец опять спросил у учеников – а теперь сосуд полон ли? Ученики снова подтвердили его слова — да, сосуд полон.</a:t>
            </a:r>
            <a:endParaRPr lang="ru-RU" dirty="0" smtClean="0">
              <a:latin typeface="Times New Roman" panose="02020603050405020304" pitchFamily="18" charset="0"/>
              <a:cs typeface="Times New Roman" panose="02020603050405020304" pitchFamily="18" charset="0"/>
            </a:endParaRPr>
          </a:p>
          <a:p>
            <a:pPr marL="0" indent="0">
              <a:buNone/>
            </a:pPr>
            <a:r>
              <a:rPr lang="ru-RU" i="1" dirty="0" smtClean="0">
                <a:latin typeface="Times New Roman" panose="02020603050405020304" pitchFamily="18" charset="0"/>
                <a:cs typeface="Times New Roman" panose="02020603050405020304" pitchFamily="18" charset="0"/>
              </a:rPr>
              <a:t>И наконец, мудрец высыпал в стеклянный сосуд песок. И песок заполнил все оставшиеся промежутки между камнями в сосуде.</a:t>
            </a:r>
            <a:endParaRPr lang="ru-RU" dirty="0" smtClean="0">
              <a:latin typeface="Times New Roman" panose="02020603050405020304" pitchFamily="18" charset="0"/>
              <a:cs typeface="Times New Roman" panose="02020603050405020304" pitchFamily="18" charset="0"/>
            </a:endParaRPr>
          </a:p>
          <a:p>
            <a:pPr marL="0" indent="0">
              <a:buNone/>
            </a:pPr>
            <a:r>
              <a:rPr lang="ru-RU" i="1" dirty="0" smtClean="0">
                <a:latin typeface="Times New Roman" panose="02020603050405020304" pitchFamily="18" charset="0"/>
                <a:cs typeface="Times New Roman" panose="02020603050405020304" pitchFamily="18" charset="0"/>
              </a:rPr>
              <a:t>«А теперь обратился Учитель к своим ученикам,- мне бы хотелось, чтобы вы в этом сосуде смогли распознать свою жизнь!</a:t>
            </a:r>
            <a:endParaRPr lang="ru-RU" dirty="0" smtClean="0">
              <a:latin typeface="Times New Roman" panose="02020603050405020304" pitchFamily="18" charset="0"/>
              <a:cs typeface="Times New Roman" panose="02020603050405020304" pitchFamily="18" charset="0"/>
            </a:endParaRPr>
          </a:p>
          <a:p>
            <a:pPr marL="0" indent="0">
              <a:buNone/>
            </a:pPr>
            <a:r>
              <a:rPr lang="ru-RU" i="1" dirty="0" smtClean="0">
                <a:latin typeface="Times New Roman" panose="02020603050405020304" pitchFamily="18" charset="0"/>
                <a:cs typeface="Times New Roman" panose="02020603050405020304" pitchFamily="18" charset="0"/>
              </a:rPr>
              <a:t>Крупные камни представляют собой самые важные и необходимые вещи в нашей жизни: это наша семья, любимый человек, наше здоровье, наши дети — все то, что, даже не смотря на отсутствие всего остального, сможет наполнить нашу жизнь.</a:t>
            </a:r>
            <a:endParaRPr lang="ru-RU" dirty="0" smtClean="0">
              <a:latin typeface="Times New Roman" panose="02020603050405020304" pitchFamily="18" charset="0"/>
              <a:cs typeface="Times New Roman" panose="02020603050405020304" pitchFamily="18" charset="0"/>
            </a:endParaRPr>
          </a:p>
          <a:p>
            <a:pPr marL="0" indent="0">
              <a:buNone/>
            </a:pPr>
            <a:r>
              <a:rPr lang="ru-RU" i="1" dirty="0" smtClean="0">
                <a:latin typeface="Times New Roman" panose="02020603050405020304" pitchFamily="18" charset="0"/>
                <a:cs typeface="Times New Roman" panose="02020603050405020304" pitchFamily="18" charset="0"/>
              </a:rPr>
              <a:t>Мелкие камушки олицетворяют собой уже менее важные вещи, как например, наша работа, наши квартира или дом, наша машина.</a:t>
            </a:r>
            <a:endParaRPr lang="ru-RU" dirty="0" smtClean="0">
              <a:latin typeface="Times New Roman" panose="02020603050405020304" pitchFamily="18" charset="0"/>
              <a:cs typeface="Times New Roman" panose="02020603050405020304" pitchFamily="18" charset="0"/>
            </a:endParaRPr>
          </a:p>
          <a:p>
            <a:pPr marL="0" indent="0">
              <a:buNone/>
            </a:pPr>
            <a:r>
              <a:rPr lang="ru-RU" i="1" dirty="0" smtClean="0">
                <a:latin typeface="Times New Roman" panose="02020603050405020304" pitchFamily="18" charset="0"/>
                <a:cs typeface="Times New Roman" panose="02020603050405020304" pitchFamily="18" charset="0"/>
              </a:rPr>
              <a:t>Ну, а песок символизирует собой повседневную суету, прочие жизненные мелочи. Поэтому, если вы, вначале наполните свой жизненный сосуд песком, то уже в нем не найдется места для крупных камней.</a:t>
            </a:r>
            <a:endParaRPr lang="ru-RU" dirty="0" smtClean="0">
              <a:latin typeface="Times New Roman" panose="02020603050405020304" pitchFamily="18" charset="0"/>
              <a:cs typeface="Times New Roman" panose="02020603050405020304" pitchFamily="18" charset="0"/>
            </a:endParaRPr>
          </a:p>
          <a:p>
            <a:pPr marL="0" indent="0">
              <a:buNone/>
            </a:pPr>
            <a:r>
              <a:rPr lang="ru-RU" i="1" dirty="0" smtClean="0">
                <a:latin typeface="Times New Roman" panose="02020603050405020304" pitchFamily="18" charset="0"/>
                <a:cs typeface="Times New Roman" panose="02020603050405020304" pitchFamily="18" charset="0"/>
              </a:rPr>
              <a:t>Так вот и получается, если мы всю свою жизненную энергию израсходуем на кучу мелких вещей, то для крупных вещей ничего уже не останется. Поэтому, давайте обращать внимание только на важные вещи, находить время для своих детей и любимых, следить за собственным здоровьем.</a:t>
            </a:r>
            <a:endParaRPr lang="ru-RU" dirty="0" smtClean="0">
              <a:latin typeface="Times New Roman" panose="02020603050405020304" pitchFamily="18" charset="0"/>
              <a:cs typeface="Times New Roman" panose="02020603050405020304" pitchFamily="18" charset="0"/>
            </a:endParaRPr>
          </a:p>
          <a:p>
            <a:pPr marL="0" indent="0">
              <a:buNone/>
            </a:pPr>
            <a:r>
              <a:rPr lang="ru-RU" i="1" dirty="0" smtClean="0">
                <a:latin typeface="Times New Roman" panose="02020603050405020304" pitchFamily="18" charset="0"/>
                <a:cs typeface="Times New Roman" panose="02020603050405020304" pitchFamily="18" charset="0"/>
              </a:rPr>
              <a:t>И у нас остается еще предостаточно времени для дома, работы, празднований и многого остального.</a:t>
            </a:r>
            <a:endParaRPr lang="ru-RU" dirty="0" smtClean="0">
              <a:latin typeface="Times New Roman" panose="02020603050405020304" pitchFamily="18" charset="0"/>
              <a:cs typeface="Times New Roman" panose="02020603050405020304" pitchFamily="18" charset="0"/>
            </a:endParaRPr>
          </a:p>
          <a:p>
            <a:pPr marL="0" indent="0">
              <a:buNone/>
            </a:pPr>
            <a:r>
              <a:rPr lang="ru-RU" i="1" dirty="0" smtClean="0">
                <a:latin typeface="Times New Roman" panose="02020603050405020304" pitchFamily="18" charset="0"/>
                <a:cs typeface="Times New Roman" panose="02020603050405020304" pitchFamily="18" charset="0"/>
              </a:rPr>
              <a:t>Давайте следить за своими крупными камнями — ведь только они ценны, а все остальное — только лишь песок»…</a:t>
            </a:r>
            <a:endParaRPr lang="ru-RU" dirty="0" smtClean="0">
              <a:latin typeface="Times New Roman" panose="02020603050405020304" pitchFamily="18" charset="0"/>
              <a:cs typeface="Times New Roman" panose="02020603050405020304" pitchFamily="18" charset="0"/>
            </a:endParaRPr>
          </a:p>
          <a:p>
            <a:pPr marL="0" indent="0">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2632" y="1049169"/>
            <a:ext cx="4764024" cy="4839567"/>
          </a:xfrm>
          <a:prstGeom prst="rect">
            <a:avLst/>
          </a:prstGeom>
        </p:spPr>
      </p:pic>
    </p:spTree>
    <p:extLst>
      <p:ext uri="{BB962C8B-B14F-4D97-AF65-F5344CB8AC3E}">
        <p14:creationId xmlns:p14="http://schemas.microsoft.com/office/powerpoint/2010/main" val="1738120655"/>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13283"/>
          </a:xfrm>
        </p:spPr>
        <p:txBody>
          <a:bodyPr>
            <a:normAutofit fontScale="90000"/>
          </a:bodyPr>
          <a:lstStyle/>
          <a:p>
            <a:pPr algn="ctr"/>
            <a:r>
              <a:rPr lang="ru-RU" dirty="0" smtClean="0"/>
              <a:t>Вышивка</a:t>
            </a:r>
            <a:endParaRPr lang="ru-RU" dirty="0"/>
          </a:p>
        </p:txBody>
      </p:sp>
      <p:sp>
        <p:nvSpPr>
          <p:cNvPr id="3" name="Объект 2"/>
          <p:cNvSpPr>
            <a:spLocks noGrp="1"/>
          </p:cNvSpPr>
          <p:nvPr>
            <p:ph idx="1"/>
          </p:nvPr>
        </p:nvSpPr>
        <p:spPr>
          <a:xfrm>
            <a:off x="411480" y="1325880"/>
            <a:ext cx="7552944" cy="5020056"/>
          </a:xfrm>
        </p:spPr>
        <p:txBody>
          <a:bodyPr>
            <a:normAutofit fontScale="62500" lnSpcReduction="20000"/>
          </a:bodyPr>
          <a:lstStyle/>
          <a:p>
            <a:pPr marL="0" indent="0">
              <a:buNone/>
            </a:pPr>
            <a:r>
              <a:rPr lang="ru-RU" dirty="0"/>
              <a:t>Когда я был маленький, моя мама очень много вышивала. Я садился с ней рядом на маленький стульчик и спрашивал , что она делает. Она мне отвечала: "Вышиваю".</a:t>
            </a:r>
            <a:br>
              <a:rPr lang="ru-RU" dirty="0"/>
            </a:br>
            <a:r>
              <a:rPr lang="ru-RU" dirty="0"/>
              <a:t>Будучи маленьким, я мог видеть мамину работу только снизу. Я всегда жаловался, что вижу только некрасивые перемешанные нитки. </a:t>
            </a:r>
            <a:br>
              <a:rPr lang="ru-RU" dirty="0"/>
            </a:br>
            <a:r>
              <a:rPr lang="ru-RU" dirty="0"/>
              <a:t>Она мне улыбалась сверху и ласково говорила:" Сынок, иди погуляй, поиграй немного , когда я закончу, то положу вышивку на колени и ты посмотришь на неё сверху".</a:t>
            </a:r>
            <a:br>
              <a:rPr lang="ru-RU" dirty="0"/>
            </a:br>
            <a:r>
              <a:rPr lang="ru-RU" dirty="0"/>
              <a:t>Я спрашивал себя, почему вышивка видится мне такой некрасивой и зачем вообще маме нужны эти тёмные нити. </a:t>
            </a:r>
            <a:br>
              <a:rPr lang="ru-RU" dirty="0"/>
            </a:br>
            <a:r>
              <a:rPr lang="ru-RU" dirty="0"/>
              <a:t>А потом мама звала меня</a:t>
            </a:r>
            <a:r>
              <a:rPr lang="ru-RU" dirty="0" smtClean="0"/>
              <a:t>: "</a:t>
            </a:r>
            <a:r>
              <a:rPr lang="ru-RU" dirty="0"/>
              <a:t>Сынок, иди посмотреть!" Я смотрел и удивлялся тому, как прекрасна вышивка с лицевой стороны. Мама показывал мне прекрасный цветок или великолепный закат- и я не мог поверить своим глазам: снизу- неопрятное скопление нитей, а сверху- такая красота. Тогда мама говорила: " Сынок, снизу всегда все видится беспорядочным, но ты же не знал, что у меня, наверху, был свой план, у меня был красивый рисунок, который сейчас так нравится тебе?"</a:t>
            </a:r>
            <a:br>
              <a:rPr lang="ru-RU" dirty="0"/>
            </a:br>
            <a:r>
              <a:rPr lang="ru-RU" dirty="0"/>
              <a:t/>
            </a:r>
            <a:br>
              <a:rPr lang="ru-RU" dirty="0"/>
            </a:br>
            <a:r>
              <a:rPr lang="ru-RU" dirty="0"/>
              <a:t>Так же и в жизни. Не зная вселенского плана, мы думаем, что все идёт не так, все плохо. На самом деле все происходящее- часть божественной вышивки. Сверху виднее, как вышить прекрасный узор...</a:t>
            </a:r>
            <a:br>
              <a:rPr lang="ru-RU" dirty="0"/>
            </a:b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6448" y="841248"/>
            <a:ext cx="3730752" cy="5227320"/>
          </a:xfrm>
          <a:prstGeom prst="rect">
            <a:avLst/>
          </a:prstGeom>
        </p:spPr>
      </p:pic>
    </p:spTree>
    <p:extLst>
      <p:ext uri="{BB962C8B-B14F-4D97-AF65-F5344CB8AC3E}">
        <p14:creationId xmlns:p14="http://schemas.microsoft.com/office/powerpoint/2010/main" val="251297211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01753"/>
            <a:ext cx="10515600" cy="640080"/>
          </a:xfrm>
        </p:spPr>
        <p:txBody>
          <a:bodyPr>
            <a:normAutofit fontScale="90000"/>
          </a:bodyPr>
          <a:lstStyle/>
          <a:p>
            <a:pPr algn="ctr"/>
            <a:r>
              <a:rPr lang="ru-RU" b="1" dirty="0" smtClean="0">
                <a:latin typeface="Times New Roman" panose="02020603050405020304" pitchFamily="18" charset="0"/>
                <a:cs typeface="Times New Roman" panose="02020603050405020304" pitchFamily="18" charset="0"/>
              </a:rPr>
              <a:t>Богатство</a:t>
            </a:r>
            <a:r>
              <a:rPr lang="ru-RU" b="1" dirty="0">
                <a:latin typeface="Times New Roman" panose="02020603050405020304" pitchFamily="18" charset="0"/>
                <a:cs typeface="Times New Roman" panose="02020603050405020304" pitchFamily="18" charset="0"/>
              </a:rPr>
              <a:t>, успех и любовь</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38328" y="1170432"/>
            <a:ext cx="7287768" cy="5006531"/>
          </a:xfrm>
        </p:spPr>
        <p:txBody>
          <a:bodyPr>
            <a:normAutofit fontScale="55000" lnSpcReduction="20000"/>
          </a:bodyPr>
          <a:lstStyle/>
          <a:p>
            <a:pPr marL="0" indent="0">
              <a:buNone/>
            </a:pPr>
            <a:r>
              <a:rPr lang="ru-RU" dirty="0"/>
              <a:t>Однажды женщина повстречала трех старцев. Она не знала их и спросила:</a:t>
            </a:r>
          </a:p>
          <a:p>
            <a:pPr marL="0" indent="0">
              <a:buNone/>
            </a:pPr>
            <a:r>
              <a:rPr lang="ru-RU" dirty="0"/>
              <a:t>- Вы наверное проголодались? Заходите в наш дом и отобедайте с нами.</a:t>
            </a:r>
          </a:p>
          <a:p>
            <a:pPr marL="0" indent="0">
              <a:buNone/>
            </a:pPr>
            <a:r>
              <a:rPr lang="ru-RU" dirty="0"/>
              <a:t>- Мы не можем зайти все вместе. - Ответили старцы.</a:t>
            </a:r>
          </a:p>
          <a:p>
            <a:pPr marL="0" indent="0">
              <a:buNone/>
            </a:pPr>
            <a:r>
              <a:rPr lang="ru-RU" dirty="0"/>
              <a:t>- Почему же? - Поинтересовалась женщина.</a:t>
            </a:r>
          </a:p>
          <a:p>
            <a:pPr marL="0" indent="0">
              <a:buNone/>
            </a:pPr>
            <a:r>
              <a:rPr lang="ru-RU" dirty="0"/>
              <a:t>- Нас зовут Богатство, Успех и Любовь. - Молвили старцы. - Посоветуйтесь со своими домочадцами кого из нас вы хотите пригласить в дом?</a:t>
            </a:r>
          </a:p>
          <a:p>
            <a:pPr marL="0" indent="0">
              <a:buNone/>
            </a:pPr>
            <a:r>
              <a:rPr lang="ru-RU" dirty="0"/>
              <a:t>Жена передала слова старцев мужу и тот воскликнул:</a:t>
            </a:r>
          </a:p>
          <a:p>
            <a:pPr marL="0" indent="0">
              <a:buNone/>
            </a:pPr>
            <a:r>
              <a:rPr lang="ru-RU" dirty="0"/>
              <a:t>- Давай позовем Богатство и в нашем доме </a:t>
            </a:r>
            <a:r>
              <a:rPr lang="ru-RU" dirty="0" err="1"/>
              <a:t>воцарит</a:t>
            </a:r>
            <a:r>
              <a:rPr lang="ru-RU" dirty="0"/>
              <a:t> достаток.</a:t>
            </a:r>
          </a:p>
          <a:p>
            <a:pPr marL="0" indent="0">
              <a:buNone/>
            </a:pPr>
            <a:r>
              <a:rPr lang="ru-RU" dirty="0"/>
              <a:t>Жена возразила что хотела бы чтобы Успех вошел в их дом.</a:t>
            </a:r>
          </a:p>
          <a:p>
            <a:pPr marL="0" indent="0">
              <a:buNone/>
            </a:pPr>
            <a:r>
              <a:rPr lang="ru-RU" dirty="0"/>
              <a:t>Но тут вмешалась дочь и сказала:</a:t>
            </a:r>
          </a:p>
          <a:p>
            <a:pPr marL="0" indent="0">
              <a:buNone/>
            </a:pPr>
            <a:r>
              <a:rPr lang="ru-RU" dirty="0"/>
              <a:t>- Давайте пригласим любовь и в нашем доме всегда будет царить это прекрасное чувство.</a:t>
            </a:r>
          </a:p>
          <a:p>
            <a:pPr marL="0" indent="0">
              <a:buNone/>
            </a:pPr>
            <a:r>
              <a:rPr lang="ru-RU" dirty="0"/>
              <a:t>Супруги послушали дочь и пригласили Любовь.</a:t>
            </a:r>
          </a:p>
          <a:p>
            <a:pPr marL="0" indent="0">
              <a:buNone/>
            </a:pPr>
            <a:r>
              <a:rPr lang="ru-RU" dirty="0"/>
              <a:t>На удивление семьи в дом вошли все три старца.</a:t>
            </a:r>
          </a:p>
          <a:p>
            <a:pPr marL="0" indent="0">
              <a:buNone/>
            </a:pPr>
            <a:r>
              <a:rPr lang="ru-RU" dirty="0"/>
              <a:t>- Но как же так? - Спросила жена.  - Ведь вы говорили что не можете войти вместе.</a:t>
            </a:r>
          </a:p>
          <a:p>
            <a:pPr marL="0" indent="0">
              <a:buNone/>
            </a:pPr>
            <a:r>
              <a:rPr lang="ru-RU" dirty="0"/>
              <a:t>- Если бы вы пригласили только Богатство или только Успех, ни один из нас не вошел бы. Так как в доме, где нет любви, не может быть иных благ. - Молвили старцы. - А любовь, напротив, открывает двери Богатству и Успеху. </a:t>
            </a:r>
            <a:br>
              <a:rPr lang="ru-RU" dirty="0"/>
            </a:br>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1170432"/>
            <a:ext cx="4178808" cy="4937760"/>
          </a:xfrm>
          <a:prstGeom prst="rect">
            <a:avLst/>
          </a:prstGeom>
        </p:spPr>
      </p:pic>
    </p:spTree>
    <p:extLst>
      <p:ext uri="{BB962C8B-B14F-4D97-AF65-F5344CB8AC3E}">
        <p14:creationId xmlns:p14="http://schemas.microsoft.com/office/powerpoint/2010/main" val="744642739"/>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19000">
              <a:schemeClr val="accent1">
                <a:lumMod val="45000"/>
                <a:lumOff val="55000"/>
              </a:schemeClr>
            </a:gs>
            <a:gs pos="36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92609"/>
            <a:ext cx="10515600" cy="813816"/>
          </a:xfrm>
        </p:spPr>
        <p:txBody>
          <a:bodyPr/>
          <a:lstStyle/>
          <a:p>
            <a:pPr algn="ctr"/>
            <a:r>
              <a:rPr lang="ru-RU" b="1" dirty="0" smtClean="0"/>
              <a:t>Семь чудес света</a:t>
            </a:r>
            <a:endParaRPr lang="ru-RU" b="1" dirty="0"/>
          </a:p>
        </p:txBody>
      </p:sp>
      <p:sp>
        <p:nvSpPr>
          <p:cNvPr id="3" name="Объект 2"/>
          <p:cNvSpPr>
            <a:spLocks noGrp="1"/>
          </p:cNvSpPr>
          <p:nvPr>
            <p:ph idx="1"/>
          </p:nvPr>
        </p:nvSpPr>
        <p:spPr>
          <a:xfrm>
            <a:off x="356616" y="1252728"/>
            <a:ext cx="6757416" cy="5120640"/>
          </a:xfrm>
        </p:spPr>
        <p:txBody>
          <a:bodyPr>
            <a:normAutofit fontScale="62500" lnSpcReduction="20000"/>
          </a:bodyPr>
          <a:lstStyle/>
          <a:p>
            <a:pPr marL="0" indent="0">
              <a:buNone/>
            </a:pPr>
            <a:r>
              <a:rPr lang="ru-RU" dirty="0"/>
              <a:t>Однажды в школе темой урока истории было: «Семь чудес света».</a:t>
            </a:r>
          </a:p>
          <a:p>
            <a:pPr marL="0" indent="0">
              <a:buNone/>
            </a:pPr>
            <a:r>
              <a:rPr lang="ru-RU" dirty="0"/>
              <a:t>Учитель рассказал о чудесах древнего мира, упомянул о чудесах современности и необычных творения природы. В конце урока он дал детям задание подумать и написать, что является семью чудесами света по их мнению.</a:t>
            </a:r>
          </a:p>
          <a:p>
            <a:pPr marL="0" indent="0">
              <a:buNone/>
            </a:pPr>
            <a:r>
              <a:rPr lang="ru-RU" dirty="0"/>
              <a:t>Класс довольно быстро справился с полученным заданием. Когда учитель стал собирать тетради, то заметил, что одна девочка сидит, глубоко задумавшись и не сдаёт свою работу. </a:t>
            </a:r>
          </a:p>
          <a:p>
            <a:pPr marL="0" indent="0">
              <a:buNone/>
            </a:pPr>
            <a:r>
              <a:rPr lang="ru-RU" dirty="0"/>
              <a:t>– Может быть, тебе нужна помощь, – спросил он у неё.</a:t>
            </a:r>
          </a:p>
          <a:p>
            <a:pPr marL="0" indent="0">
              <a:buNone/>
            </a:pPr>
            <a:r>
              <a:rPr lang="ru-RU" dirty="0"/>
              <a:t>– Нет, я уже почти справилась. Просто на свете так много чудес, что я долго не могла выбрать самые главные из них, - ответила ученица.</a:t>
            </a:r>
          </a:p>
          <a:p>
            <a:pPr marL="0" indent="0">
              <a:buNone/>
            </a:pPr>
            <a:r>
              <a:rPr lang="ru-RU" dirty="0"/>
              <a:t>- Хорошо, прочитай нам, на чём ты остановила свой выбор. Девочка немного засмущалась, но решилась прочитать написанное.</a:t>
            </a:r>
          </a:p>
          <a:p>
            <a:pPr marL="0" indent="0">
              <a:buNone/>
            </a:pPr>
            <a:r>
              <a:rPr lang="ru-RU" dirty="0"/>
              <a:t>– На мой взгляд, семь чудес света это: видеть, слышать, двигаться, осязать, чувствовать, смеяться, любить.</a:t>
            </a:r>
          </a:p>
          <a:p>
            <a:pPr marL="0" indent="0">
              <a:buNone/>
            </a:pPr>
            <a:r>
              <a:rPr lang="ru-RU" dirty="0"/>
              <a:t>В классе воцарилась тишина.</a:t>
            </a:r>
          </a:p>
          <a:p>
            <a:pPr marL="0" indent="0">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8663" y="1106425"/>
            <a:ext cx="4062009" cy="5097780"/>
          </a:xfrm>
          <a:prstGeom prst="rect">
            <a:avLst/>
          </a:prstGeom>
        </p:spPr>
      </p:pic>
    </p:spTree>
    <p:extLst>
      <p:ext uri="{BB962C8B-B14F-4D97-AF65-F5344CB8AC3E}">
        <p14:creationId xmlns:p14="http://schemas.microsoft.com/office/powerpoint/2010/main" val="387581935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7370" y="388620"/>
            <a:ext cx="8423910" cy="6206490"/>
          </a:xfrm>
          <a:prstGeom prst="rect">
            <a:avLst/>
          </a:prstGeom>
        </p:spPr>
      </p:pic>
    </p:spTree>
    <p:extLst>
      <p:ext uri="{BB962C8B-B14F-4D97-AF65-F5344CB8AC3E}">
        <p14:creationId xmlns:p14="http://schemas.microsoft.com/office/powerpoint/2010/main" val="54317778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1187</Words>
  <Application>Microsoft Office PowerPoint</Application>
  <PresentationFormat>Широкоэкранный</PresentationFormat>
  <Paragraphs>62</Paragraphs>
  <Slides>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Arial</vt:lpstr>
      <vt:lpstr>Calibri</vt:lpstr>
      <vt:lpstr>Calibri Light</vt:lpstr>
      <vt:lpstr>Times New Roman</vt:lpstr>
      <vt:lpstr>Тема Office</vt:lpstr>
      <vt:lpstr>Причти о счастье</vt:lpstr>
      <vt:lpstr>Эхо</vt:lpstr>
      <vt:lpstr>Дом с зеркалами</vt:lpstr>
      <vt:lpstr>Сколько стоит время</vt:lpstr>
      <vt:lpstr>Сосуд жизни</vt:lpstr>
      <vt:lpstr>Вышивка</vt:lpstr>
      <vt:lpstr>Богатство, успех и любовь</vt:lpstr>
      <vt:lpstr>Семь чудес света</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Причти о счастье</dc:title>
  <dc:creator>Пользователь</dc:creator>
  <cp:lastModifiedBy>Пользователь</cp:lastModifiedBy>
  <cp:revision>10</cp:revision>
  <dcterms:created xsi:type="dcterms:W3CDTF">2020-05-08T04:02:53Z</dcterms:created>
  <dcterms:modified xsi:type="dcterms:W3CDTF">2020-05-11T10:35:58Z</dcterms:modified>
</cp:coreProperties>
</file>